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93" r:id="rId4"/>
    <p:sldId id="259" r:id="rId5"/>
    <p:sldId id="260" r:id="rId6"/>
    <p:sldId id="261" r:id="rId7"/>
    <p:sldId id="262" r:id="rId8"/>
    <p:sldId id="263" r:id="rId9"/>
    <p:sldId id="303" r:id="rId10"/>
    <p:sldId id="285" r:id="rId11"/>
    <p:sldId id="302" r:id="rId12"/>
    <p:sldId id="301" r:id="rId13"/>
    <p:sldId id="265" r:id="rId14"/>
    <p:sldId id="304" r:id="rId15"/>
    <p:sldId id="305" r:id="rId16"/>
    <p:sldId id="306" r:id="rId17"/>
    <p:sldId id="308" r:id="rId18"/>
    <p:sldId id="309" r:id="rId19"/>
    <p:sldId id="310" r:id="rId20"/>
    <p:sldId id="311" r:id="rId21"/>
    <p:sldId id="269" r:id="rId22"/>
    <p:sldId id="270" r:id="rId23"/>
    <p:sldId id="271" r:id="rId24"/>
    <p:sldId id="272" r:id="rId25"/>
    <p:sldId id="273" r:id="rId26"/>
    <p:sldId id="274" r:id="rId27"/>
    <p:sldId id="288" r:id="rId28"/>
    <p:sldId id="294" r:id="rId29"/>
    <p:sldId id="295" r:id="rId30"/>
    <p:sldId id="296" r:id="rId31"/>
    <p:sldId id="297" r:id="rId32"/>
    <p:sldId id="298" r:id="rId33"/>
    <p:sldId id="299"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55" d="100"/>
          <a:sy n="55" d="100"/>
        </p:scale>
        <p:origin x="-126" y="-8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96F54-E202-4C48-883C-EE17E13FEDB4}" type="datetimeFigureOut">
              <a:rPr lang="en-US" smtClean="0"/>
              <a:pPr/>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5D86B-DC13-4C0B-BC1F-FE8C3B6B5F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C5D86B-DC13-4C0B-BC1F-FE8C3B6B5F20}"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C5D86B-DC13-4C0B-BC1F-FE8C3B6B5F2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5332F-D263-4B79-8D21-824EC59CC3EA}"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332F-D263-4B79-8D21-824EC59CC3EA}"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332F-D263-4B79-8D21-824EC59CC3EA}"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332F-D263-4B79-8D21-824EC59CC3EA}"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5332F-D263-4B79-8D21-824EC59CC3EA}"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5332F-D263-4B79-8D21-824EC59CC3EA}"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5332F-D263-4B79-8D21-824EC59CC3EA}" type="datetimeFigureOut">
              <a:rPr lang="en-US" smtClean="0"/>
              <a:pPr/>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5332F-D263-4B79-8D21-824EC59CC3EA}" type="datetimeFigureOut">
              <a:rPr lang="en-US" smtClean="0"/>
              <a:pPr/>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5332F-D263-4B79-8D21-824EC59CC3EA}" type="datetimeFigureOut">
              <a:rPr lang="en-US" smtClean="0"/>
              <a:pPr/>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5332F-D263-4B79-8D21-824EC59CC3EA}"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5332F-D263-4B79-8D21-824EC59CC3EA}"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A14A2-3D28-4E57-98C0-1C04E41814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5332F-D263-4B79-8D21-824EC59CC3EA}" type="datetimeFigureOut">
              <a:rPr lang="en-US" smtClean="0"/>
              <a:pPr/>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A14A2-3D28-4E57-98C0-1C04E41814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Scoala%20de%20muzica\Desktop\Prezentare%20PP\Antonio%20Vivaldi%20Toamna.wav" TargetMode="External"/><Relationship Id="rId1" Type="http://schemas.openxmlformats.org/officeDocument/2006/relationships/audio" Target="file:///C:\Users\Scoala%20de%20muzica\Desktop\DOCUMENTE%20POWER%20POINT\ENESCU%20-%20SATEASCA.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audio" Target="file:///C:\Users\Scoala%20de%20muzica\Desktop\Prezentare%20PP\Prokofiev%20Romeo%20and%20Juliet%20-%20Montagues%20and%20Capulets,%20Dance%20Of%20The%20Knights.wa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muzicasiarte.ro/evenimente/concursul-national-de-interpretare-muzica-clasica/2015/04/06/"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Scoala%20de%20muzica\Desktop\Prezentare%20PP\Wolfgang%20Amadeus%20Mozart%20-%20Piano%20Concerto%20No.%2021%20-%20Andante.wa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NESCU - SATEASCA.wav">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pic>
        <p:nvPicPr>
          <p:cNvPr id="36865" name="Picture 1" descr="C:\Users\Gigi\Desktop\Vioara_pian.jpg"/>
          <p:cNvPicPr>
            <a:picLocks noChangeAspect="1" noChangeArrowheads="1"/>
          </p:cNvPicPr>
          <p:nvPr/>
        </p:nvPicPr>
        <p:blipFill>
          <a:blip r:embed="rId5"/>
          <a:srcRect/>
          <a:stretch>
            <a:fillRect/>
          </a:stretch>
        </p:blipFill>
        <p:spPr bwMode="auto">
          <a:xfrm>
            <a:off x="0" y="0"/>
            <a:ext cx="9179751" cy="6858000"/>
          </a:xfrm>
          <a:prstGeom prst="rect">
            <a:avLst/>
          </a:prstGeom>
          <a:noFill/>
        </p:spPr>
      </p:pic>
      <p:sp>
        <p:nvSpPr>
          <p:cNvPr id="13" name="TextBox 12"/>
          <p:cNvSpPr txBox="1"/>
          <p:nvPr/>
        </p:nvSpPr>
        <p:spPr>
          <a:xfrm>
            <a:off x="0" y="5288340"/>
            <a:ext cx="9144000" cy="1569660"/>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ȘCOALA GIMNAZIALĂ DE ARTĂ VICTOR KARPIS </a:t>
            </a:r>
          </a:p>
          <a:p>
            <a:pPr algn="ctr"/>
            <a:r>
              <a:rPr lang="ro-RO" sz="3200" dirty="0" smtClean="0">
                <a:solidFill>
                  <a:schemeClr val="bg1"/>
                </a:solidFill>
                <a:latin typeface="Times New Roman" pitchFamily="18" charset="0"/>
                <a:cs typeface="Times New Roman" pitchFamily="18" charset="0"/>
              </a:rPr>
              <a:t>ÎN  ANUL </a:t>
            </a:r>
            <a:r>
              <a:rPr lang="ro-RO" sz="3200" smtClean="0">
                <a:solidFill>
                  <a:schemeClr val="bg1"/>
                </a:solidFill>
                <a:latin typeface="Times New Roman" pitchFamily="18" charset="0"/>
                <a:cs typeface="Times New Roman" pitchFamily="18" charset="0"/>
              </a:rPr>
              <a:t>ȘCOLAR </a:t>
            </a:r>
            <a:r>
              <a:rPr lang="ro-RO" sz="3200" smtClean="0">
                <a:solidFill>
                  <a:schemeClr val="bg1"/>
                </a:solidFill>
                <a:latin typeface="Times New Roman" pitchFamily="18" charset="0"/>
                <a:cs typeface="Times New Roman" pitchFamily="18" charset="0"/>
              </a:rPr>
              <a:t>2015 </a:t>
            </a:r>
            <a:r>
              <a:rPr lang="ro-RO" sz="3200" smtClean="0">
                <a:solidFill>
                  <a:schemeClr val="bg1"/>
                </a:solidFill>
                <a:latin typeface="Times New Roman" pitchFamily="18" charset="0"/>
                <a:cs typeface="Times New Roman" pitchFamily="18" charset="0"/>
              </a:rPr>
              <a:t>- </a:t>
            </a:r>
            <a:r>
              <a:rPr lang="ro-RO" sz="3200" smtClean="0">
                <a:solidFill>
                  <a:schemeClr val="bg1"/>
                </a:solidFill>
                <a:latin typeface="Times New Roman" pitchFamily="18" charset="0"/>
                <a:cs typeface="Times New Roman" pitchFamily="18" charset="0"/>
              </a:rPr>
              <a:t>2016</a:t>
            </a:r>
            <a:endParaRPr lang="en-US" sz="3200" dirty="0">
              <a:solidFill>
                <a:schemeClr val="bg1"/>
              </a:solidFill>
              <a:latin typeface="Times New Roman" pitchFamily="18" charset="0"/>
              <a:cs typeface="Times New Roman" pitchFamily="18" charset="0"/>
            </a:endParaRPr>
          </a:p>
        </p:txBody>
      </p:sp>
      <p:pic>
        <p:nvPicPr>
          <p:cNvPr id="11" name="Antonio Vivaldi Toamna.wav">
            <a:hlinkClick r:id="" action="ppaction://media"/>
          </p:cNvPr>
          <p:cNvPicPr>
            <a:picLocks noRot="1" noChangeAspect="1"/>
          </p:cNvPicPr>
          <p:nvPr>
            <a:audioFile r:link="rId2"/>
          </p:nvPr>
        </p:nvPicPr>
        <p:blipFill>
          <a:blip r:embed="rId6"/>
          <a:stretch>
            <a:fillRect/>
          </a:stretch>
        </p:blipFill>
        <p:spPr>
          <a:xfrm>
            <a:off x="4419600" y="32766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6"/>
                </p:tgtEl>
              </p:cMediaNode>
            </p:audio>
            <p:audio>
              <p:cMediaNode numSld="3">
                <p:cTn id="8"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0" y="5786454"/>
            <a:ext cx="9144000" cy="1077218"/>
          </a:xfrm>
          <a:prstGeom prst="rect">
            <a:avLst/>
          </a:prstGeom>
          <a:noFill/>
        </p:spPr>
        <p:txBody>
          <a:bodyPr wrap="square" rtlCol="0">
            <a:spAutoFit/>
          </a:bodyPr>
          <a:lstStyle/>
          <a:p>
            <a:pPr algn="ctr"/>
            <a:r>
              <a:rPr lang="ro-RO" sz="3200" dirty="0" smtClean="0">
                <a:latin typeface="Times New Roman" pitchFamily="18" charset="0"/>
                <a:cs typeface="Times New Roman" pitchFamily="18" charset="0"/>
              </a:rPr>
              <a:t>Mucioniu Alexandra - cls.a V-a, pian,</a:t>
            </a:r>
            <a:endParaRPr lang="en-US" sz="3200" dirty="0" smtClean="0">
              <a:latin typeface="Times New Roman" pitchFamily="18" charset="0"/>
              <a:cs typeface="Times New Roman" pitchFamily="18" charset="0"/>
            </a:endParaRPr>
          </a:p>
          <a:p>
            <a:pPr algn="ctr"/>
            <a:r>
              <a:rPr lang="ro-RO" sz="3200" dirty="0" smtClean="0">
                <a:latin typeface="Times New Roman" pitchFamily="18" charset="0"/>
                <a:cs typeface="Times New Roman" pitchFamily="18" charset="0"/>
              </a:rPr>
              <a:t> prof. Cioaca Daniela, în Sala de Concerte a școlii</a:t>
            </a:r>
            <a:endParaRPr lang="en-US" sz="3200" dirty="0">
              <a:latin typeface="Times New Roman" pitchFamily="18" charset="0"/>
              <a:cs typeface="Times New Roman" pitchFamily="18" charset="0"/>
            </a:endParaRPr>
          </a:p>
        </p:txBody>
      </p:sp>
      <p:pic>
        <p:nvPicPr>
          <p:cNvPr id="4" name="Picture 3" descr="C:\Users\Gigi\Desktop\DSCN3378.JPG"/>
          <p:cNvPicPr/>
          <p:nvPr/>
        </p:nvPicPr>
        <p:blipFill>
          <a:blip r:embed="rId2" cstate="print"/>
          <a:srcRect/>
          <a:stretch>
            <a:fillRect/>
          </a:stretch>
        </p:blipFill>
        <p:spPr bwMode="auto">
          <a:xfrm>
            <a:off x="571472" y="0"/>
            <a:ext cx="8072494" cy="585789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500702"/>
            <a:ext cx="8229600" cy="1143000"/>
          </a:xfrm>
        </p:spPr>
        <p:txBody>
          <a:bodyPr/>
          <a:lstStyle/>
          <a:p>
            <a:endParaRPr lang="en-US"/>
          </a:p>
        </p:txBody>
      </p:sp>
      <p:pic>
        <p:nvPicPr>
          <p:cNvPr id="56322" name="Picture 2"/>
          <p:cNvPicPr>
            <a:picLocks noChangeAspect="1" noChangeArrowheads="1"/>
          </p:cNvPicPr>
          <p:nvPr/>
        </p:nvPicPr>
        <p:blipFill>
          <a:blip r:embed="rId3" cstate="print"/>
          <a:srcRect/>
          <a:stretch>
            <a:fillRect/>
          </a:stretch>
        </p:blipFill>
        <p:spPr bwMode="auto">
          <a:xfrm>
            <a:off x="0" y="0"/>
            <a:ext cx="9358282" cy="6858000"/>
          </a:xfrm>
          <a:prstGeom prst="rect">
            <a:avLst/>
          </a:prstGeom>
          <a:noFill/>
          <a:ln w="9525">
            <a:noFill/>
            <a:miter lim="800000"/>
            <a:headEnd/>
            <a:tailEnd/>
          </a:ln>
          <a:effectLst/>
        </p:spPr>
      </p:pic>
      <p:sp>
        <p:nvSpPr>
          <p:cNvPr id="4" name="TextBox 3"/>
          <p:cNvSpPr txBox="1"/>
          <p:nvPr/>
        </p:nvSpPr>
        <p:spPr>
          <a:xfrm>
            <a:off x="0" y="5780782"/>
            <a:ext cx="9358346" cy="1569660"/>
          </a:xfrm>
          <a:prstGeom prst="rect">
            <a:avLst/>
          </a:prstGeom>
          <a:noFill/>
        </p:spPr>
        <p:txBody>
          <a:bodyPr wrap="square" rtlCol="0">
            <a:spAutoFit/>
          </a:bodyPr>
          <a:lstStyle/>
          <a:p>
            <a:pPr algn="ctr"/>
            <a:r>
              <a:rPr lang="en-US" sz="3200" dirty="0" err="1" smtClean="0">
                <a:solidFill>
                  <a:schemeClr val="bg1"/>
                </a:solidFill>
                <a:latin typeface="Times New Roman" pitchFamily="18" charset="0"/>
                <a:cs typeface="Times New Roman" pitchFamily="18" charset="0"/>
              </a:rPr>
              <a:t>Popa</a:t>
            </a:r>
            <a:r>
              <a:rPr lang="en-US" sz="3200" dirty="0" smtClean="0">
                <a:solidFill>
                  <a:schemeClr val="bg1"/>
                </a:solidFill>
                <a:latin typeface="Times New Roman" pitchFamily="18" charset="0"/>
                <a:cs typeface="Times New Roman" pitchFamily="18" charset="0"/>
              </a:rPr>
              <a:t> Maria, </a:t>
            </a:r>
            <a:r>
              <a:rPr lang="en-US" sz="3200" dirty="0" err="1" smtClean="0">
                <a:solidFill>
                  <a:schemeClr val="bg1"/>
                </a:solidFill>
                <a:latin typeface="Times New Roman" pitchFamily="18" charset="0"/>
                <a:cs typeface="Times New Roman" pitchFamily="18" charset="0"/>
              </a:rPr>
              <a:t>clasa</a:t>
            </a:r>
            <a:r>
              <a:rPr lang="en-US" sz="3200" dirty="0" smtClean="0">
                <a:solidFill>
                  <a:schemeClr val="bg1"/>
                </a:solidFill>
                <a:latin typeface="Times New Roman" pitchFamily="18" charset="0"/>
                <a:cs typeface="Times New Roman" pitchFamily="18" charset="0"/>
              </a:rPr>
              <a:t> a VI-a </a:t>
            </a:r>
            <a:r>
              <a:rPr lang="en-US" sz="3200" dirty="0" err="1" smtClean="0">
                <a:solidFill>
                  <a:schemeClr val="bg1"/>
                </a:solidFill>
                <a:latin typeface="Times New Roman" pitchFamily="18" charset="0"/>
                <a:cs typeface="Times New Roman" pitchFamily="18" charset="0"/>
              </a:rPr>
              <a:t>oboi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prof</a:t>
            </a:r>
            <a:r>
              <a:rPr lang="en-US" sz="3200" dirty="0" smtClean="0">
                <a:solidFill>
                  <a:schemeClr val="bg1"/>
                </a:solidFill>
                <a:latin typeface="Times New Roman" pitchFamily="18" charset="0"/>
                <a:cs typeface="Times New Roman" pitchFamily="18" charset="0"/>
              </a:rPr>
              <a:t>. Iliescu Mariana</a:t>
            </a:r>
            <a:r>
              <a:rPr lang="ro-RO" sz="3200" dirty="0" smtClean="0">
                <a:solidFill>
                  <a:schemeClr val="bg1"/>
                </a:solidFill>
                <a:latin typeface="Times New Roman" pitchFamily="18" charset="0"/>
                <a:cs typeface="Times New Roman" pitchFamily="18" charset="0"/>
              </a:rPr>
              <a:t>,</a:t>
            </a:r>
          </a:p>
          <a:p>
            <a:pPr algn="ctr"/>
            <a:r>
              <a:rPr lang="ro-RO" sz="3200" dirty="0" smtClean="0">
                <a:solidFill>
                  <a:schemeClr val="bg1"/>
                </a:solidFill>
                <a:latin typeface="Times New Roman" pitchFamily="18" charset="0"/>
                <a:cs typeface="Times New Roman" pitchFamily="18" charset="0"/>
              </a:rPr>
              <a:t>în emisiune televizată </a:t>
            </a:r>
          </a:p>
          <a:p>
            <a:endParaRPr lang="en-US" sz="3200" dirty="0">
              <a:solidFill>
                <a:schemeClr val="bg1"/>
              </a:solidFill>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0" y="4795897"/>
            <a:ext cx="9144000" cy="1569660"/>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 Pitulice Maria clasa a V-a și profesoara ei Cioacă Daniela  cântând  o piesă pentru pian la patru mâini în concert la Comitetul Olimpic și Sportiv Roman</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Gigi\AppData\Local\Microsoft\Windows\Temporary Internet Files\Content.Word\DSCN3334.jpg"/>
          <p:cNvPicPr/>
          <p:nvPr/>
        </p:nvPicPr>
        <p:blipFill>
          <a:blip r:embed="rId2" cstate="print"/>
          <a:srcRect/>
          <a:stretch>
            <a:fillRect/>
          </a:stretch>
        </p:blipFill>
        <p:spPr bwMode="auto">
          <a:xfrm>
            <a:off x="0" y="0"/>
            <a:ext cx="9144000" cy="6000768"/>
          </a:xfrm>
          <a:prstGeom prst="rect">
            <a:avLst/>
          </a:prstGeom>
          <a:noFill/>
          <a:ln w="9525">
            <a:noFill/>
            <a:miter lim="800000"/>
            <a:headEnd/>
            <a:tailEnd/>
          </a:ln>
        </p:spPr>
      </p:pic>
      <p:sp>
        <p:nvSpPr>
          <p:cNvPr id="7" name="TextBox 6"/>
          <p:cNvSpPr txBox="1"/>
          <p:nvPr/>
        </p:nvSpPr>
        <p:spPr>
          <a:xfrm>
            <a:off x="0" y="5357826"/>
            <a:ext cx="9144000" cy="1846659"/>
          </a:xfrm>
          <a:prstGeom prst="rect">
            <a:avLst/>
          </a:prstGeom>
          <a:noFill/>
        </p:spPr>
        <p:txBody>
          <a:bodyPr wrap="square" rtlCol="0">
            <a:spAutoFit/>
          </a:bodyPr>
          <a:lstStyle/>
          <a:p>
            <a:pPr algn="ctr"/>
            <a:r>
              <a:rPr lang="vi-VN" sz="3200" b="1" dirty="0" smtClean="0">
                <a:solidFill>
                  <a:schemeClr val="bg1"/>
                </a:solidFill>
                <a:latin typeface="Times New Roman" pitchFamily="18" charset="0"/>
                <a:cs typeface="Times New Roman" pitchFamily="18" charset="0"/>
              </a:rPr>
              <a:t>Ovidiu George Gurban -  cls.a V-a,</a:t>
            </a:r>
            <a:r>
              <a:rPr lang="ro-RO" sz="3200" b="1" dirty="0" smtClean="0">
                <a:solidFill>
                  <a:schemeClr val="bg1"/>
                </a:solidFill>
                <a:latin typeface="Times New Roman" pitchFamily="18" charset="0"/>
                <a:cs typeface="Times New Roman" pitchFamily="18" charset="0"/>
              </a:rPr>
              <a:t> </a:t>
            </a:r>
            <a:r>
              <a:rPr lang="vi-VN" sz="3200" b="1" dirty="0" smtClean="0">
                <a:solidFill>
                  <a:schemeClr val="bg1"/>
                </a:solidFill>
                <a:latin typeface="Times New Roman" pitchFamily="18" charset="0"/>
                <a:cs typeface="Times New Roman" pitchFamily="18" charset="0"/>
              </a:rPr>
              <a:t>prof. Dragoș </a:t>
            </a:r>
            <a:r>
              <a:rPr lang="vi-VN" sz="3200" b="1" dirty="0" smtClean="0">
                <a:latin typeface="Times New Roman" pitchFamily="18" charset="0"/>
                <a:cs typeface="Times New Roman" pitchFamily="18" charset="0"/>
              </a:rPr>
              <a:t>Bică</a:t>
            </a:r>
            <a:r>
              <a:rPr lang="ro-RO" sz="3200" b="1" dirty="0" smtClean="0">
                <a:latin typeface="Times New Roman" pitchFamily="18" charset="0"/>
                <a:cs typeface="Times New Roman" pitchFamily="18" charset="0"/>
              </a:rPr>
              <a:t>, l</a:t>
            </a:r>
            <a:r>
              <a:rPr lang="vi-VN" sz="3200" b="1" dirty="0" smtClean="0">
                <a:latin typeface="Times New Roman" pitchFamily="18" charset="0"/>
                <a:cs typeface="Times New Roman" pitchFamily="18" charset="0"/>
              </a:rPr>
              <a:t>a pian—prof. Daniela Cioacă</a:t>
            </a:r>
            <a:r>
              <a:rPr lang="ro-RO" sz="3200" b="1" dirty="0" smtClean="0">
                <a:latin typeface="Times New Roman" pitchFamily="18" charset="0"/>
                <a:cs typeface="Times New Roman" pitchFamily="18" charset="0"/>
              </a:rPr>
              <a:t>, pe scena Ateneului </a:t>
            </a:r>
            <a:r>
              <a:rPr lang="ro-RO" sz="3200" b="1" i="1" dirty="0" smtClean="0">
                <a:latin typeface="Times New Roman" pitchFamily="18" charset="0"/>
                <a:cs typeface="Times New Roman" pitchFamily="18" charset="0"/>
              </a:rPr>
              <a:t>Nicolae Bălănescu</a:t>
            </a:r>
            <a:r>
              <a:rPr lang="vi-VN" sz="3200" b="1" i="1" dirty="0" smtClean="0">
                <a:latin typeface="Times New Roman" pitchFamily="18" charset="0"/>
                <a:cs typeface="Times New Roman" pitchFamily="18" charset="0"/>
              </a:rPr>
              <a:t> </a:t>
            </a:r>
            <a:endParaRPr lang="vi-VN" sz="3200" i="1" dirty="0" smtClean="0">
              <a:latin typeface="Times New Roman" pitchFamily="18" charset="0"/>
              <a:cs typeface="Times New Roman" pitchFamily="18" charset="0"/>
            </a:endParaRPr>
          </a:p>
          <a:p>
            <a:r>
              <a:rPr lang="vi-VN" dirty="0" smtClean="0"/>
              <a:t> </a:t>
            </a:r>
            <a:endParaRPr lang="vi-VN"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71470" y="285776"/>
            <a:ext cx="9144000" cy="6858000"/>
          </a:xfrm>
          <a:prstGeom prst="rect">
            <a:avLst/>
          </a:prstGeom>
          <a:noFill/>
          <a:ln w="9525">
            <a:noFill/>
            <a:miter lim="800000"/>
            <a:headEnd/>
            <a:tailEnd/>
          </a:ln>
          <a:effectLst/>
        </p:spPr>
      </p:pic>
      <p:sp>
        <p:nvSpPr>
          <p:cNvPr id="3" name="TextBox 2"/>
          <p:cNvSpPr txBox="1"/>
          <p:nvPr/>
        </p:nvSpPr>
        <p:spPr>
          <a:xfrm>
            <a:off x="714348" y="5780782"/>
            <a:ext cx="6997428" cy="1077218"/>
          </a:xfrm>
          <a:prstGeom prst="rect">
            <a:avLst/>
          </a:prstGeom>
          <a:noFill/>
        </p:spPr>
        <p:txBody>
          <a:bodyPr wrap="none" rtlCol="0">
            <a:spAutoFit/>
          </a:bodyPr>
          <a:lstStyle/>
          <a:p>
            <a:pPr algn="ctr"/>
            <a:r>
              <a:rPr lang="ro-RO" sz="3200" dirty="0" smtClean="0">
                <a:solidFill>
                  <a:schemeClr val="bg1"/>
                </a:solidFill>
                <a:latin typeface="Times New Roman" pitchFamily="18" charset="0"/>
                <a:cs typeface="Times New Roman" pitchFamily="18" charset="0"/>
              </a:rPr>
              <a:t>Bărbăscu Mariela clasa a IV, prof.</a:t>
            </a:r>
          </a:p>
          <a:p>
            <a:pPr algn="ctr"/>
            <a:r>
              <a:rPr lang="ro-RO" sz="3200" dirty="0" smtClean="0">
                <a:solidFill>
                  <a:schemeClr val="bg1"/>
                </a:solidFill>
                <a:latin typeface="Times New Roman" pitchFamily="18" charset="0"/>
                <a:cs typeface="Times New Roman" pitchFamily="18" charset="0"/>
              </a:rPr>
              <a:t> Cioacă Daniela, în Concertul de Crăciun</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071670" y="-24"/>
            <a:ext cx="5143536" cy="6858048"/>
          </a:xfrm>
          <a:prstGeom prst="rect">
            <a:avLst/>
          </a:prstGeom>
          <a:noFill/>
          <a:ln w="9525">
            <a:noFill/>
            <a:miter lim="800000"/>
            <a:headEnd/>
            <a:tailEnd/>
          </a:ln>
          <a:effectLst/>
        </p:spPr>
      </p:pic>
      <p:sp>
        <p:nvSpPr>
          <p:cNvPr id="3" name="TextBox 2"/>
          <p:cNvSpPr txBox="1"/>
          <p:nvPr/>
        </p:nvSpPr>
        <p:spPr>
          <a:xfrm>
            <a:off x="2357422" y="5288340"/>
            <a:ext cx="4714908" cy="1077218"/>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Alexandru Cristina clasa a V-a, prof. Nițescu Maria </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Gigi\Desktop\13393911_241492166222950_8174694907600485349_n.jpg"/>
          <p:cNvPicPr>
            <a:picLocks noChangeAspect="1" noChangeArrowheads="1"/>
          </p:cNvPicPr>
          <p:nvPr/>
        </p:nvPicPr>
        <p:blipFill>
          <a:blip r:embed="rId2"/>
          <a:srcRect/>
          <a:stretch>
            <a:fillRect/>
          </a:stretch>
        </p:blipFill>
        <p:spPr bwMode="auto">
          <a:xfrm>
            <a:off x="-32221" y="0"/>
            <a:ext cx="9176221" cy="5715016"/>
          </a:xfrm>
          <a:prstGeom prst="rect">
            <a:avLst/>
          </a:prstGeom>
          <a:noFill/>
        </p:spPr>
      </p:pic>
      <p:sp>
        <p:nvSpPr>
          <p:cNvPr id="4" name="TextBox 3"/>
          <p:cNvSpPr txBox="1"/>
          <p:nvPr/>
        </p:nvSpPr>
        <p:spPr>
          <a:xfrm>
            <a:off x="0" y="5709368"/>
            <a:ext cx="9144000" cy="1077218"/>
          </a:xfrm>
          <a:prstGeom prst="rect">
            <a:avLst/>
          </a:prstGeom>
          <a:noFill/>
        </p:spPr>
        <p:txBody>
          <a:bodyPr wrap="square" rtlCol="0">
            <a:spAutoFit/>
          </a:bodyPr>
          <a:lstStyle/>
          <a:p>
            <a:pPr algn="ctr"/>
            <a:r>
              <a:rPr lang="ro-RO" sz="3200" dirty="0" smtClean="0">
                <a:latin typeface="Times New Roman" pitchFamily="18" charset="0"/>
                <a:cs typeface="Times New Roman" pitchFamily="18" charset="0"/>
              </a:rPr>
              <a:t>Șchiopu Alexandru clasa a III –a, prof. dr. Gheorghe Nițescu</a:t>
            </a:r>
            <a:endParaRPr lang="en-US" sz="3200" dirty="0">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3999" cy="5500702"/>
          </a:xfrm>
          <a:prstGeom prst="rect">
            <a:avLst/>
          </a:prstGeom>
          <a:noFill/>
          <a:ln w="9525">
            <a:noFill/>
            <a:miter lim="800000"/>
            <a:headEnd/>
            <a:tailEnd/>
          </a:ln>
          <a:effectLst/>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99CC"/>
                </a:solidFill>
                <a:effectLst/>
                <a:latin typeface="French Script MT" pitchFamily="66" charset="0"/>
                <a:cs typeface="Arial" pitchFamily="34" charset="0"/>
              </a:rPr>
              <a:t>Theodor Asandei -  cls.a IV-a, pian,</a:t>
            </a:r>
            <a:endParaRPr kumimoji="0" lang="ro-R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99CC"/>
                </a:solidFill>
                <a:effectLst/>
                <a:latin typeface="French Script MT" pitchFamily="66" charset="0"/>
                <a:cs typeface="Arial" pitchFamily="34" charset="0"/>
              </a:rPr>
              <a:t>prof. Veronica Ivan,</a:t>
            </a:r>
            <a:endParaRPr kumimoji="0" lang="ro-R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000" b="0" i="0" u="none" strike="noStrike" cap="none" normalizeH="0" baseline="0" smtClean="0">
                <a:ln>
                  <a:noFill/>
                </a:ln>
                <a:solidFill>
                  <a:srgbClr val="000000"/>
                </a:solidFill>
                <a:effectLst/>
                <a:latin typeface="Times New Roman" pitchFamily="18" charset="0"/>
                <a:cs typeface="Arial" pitchFamily="34" charset="0"/>
              </a:rPr>
              <a:t> </a:t>
            </a: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071538" y="5503783"/>
            <a:ext cx="5505290" cy="1354217"/>
          </a:xfrm>
          <a:prstGeom prst="rect">
            <a:avLst/>
          </a:prstGeom>
          <a:noFill/>
        </p:spPr>
        <p:txBody>
          <a:bodyPr wrap="none" rtlCol="0">
            <a:spAutoFit/>
          </a:bodyPr>
          <a:lstStyle/>
          <a:p>
            <a:pPr algn="ctr"/>
            <a:r>
              <a:rPr lang="ro-RO" sz="3200" dirty="0" smtClean="0">
                <a:latin typeface="Times New Roman" pitchFamily="18" charset="0"/>
                <a:cs typeface="Times New Roman" pitchFamily="18" charset="0"/>
              </a:rPr>
              <a:t>Theodor Asandei -  cls.a IV-a,</a:t>
            </a:r>
          </a:p>
          <a:p>
            <a:pPr algn="ctr"/>
            <a:r>
              <a:rPr lang="ro-RO" sz="3200" dirty="0" smtClean="0">
                <a:latin typeface="Times New Roman" pitchFamily="18" charset="0"/>
                <a:cs typeface="Times New Roman" pitchFamily="18" charset="0"/>
              </a:rPr>
              <a:t>prof. Veronica Ivan</a:t>
            </a:r>
          </a:p>
          <a:p>
            <a:r>
              <a:rPr lang="ro-RO" dirty="0" smtClean="0"/>
              <a:t> </a:t>
            </a:r>
            <a:endParaRPr lang="ro-RO"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Gigi\Desktop\DSCN3267.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TextBox 2"/>
          <p:cNvSpPr txBox="1"/>
          <p:nvPr/>
        </p:nvSpPr>
        <p:spPr>
          <a:xfrm>
            <a:off x="0" y="5780782"/>
            <a:ext cx="9144000" cy="1077218"/>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Renea Antonia – cls.a V-a, prof. Mosor Marioara, </a:t>
            </a:r>
          </a:p>
          <a:p>
            <a:pPr algn="ctr"/>
            <a:r>
              <a:rPr lang="ro-RO" sz="3200" dirty="0" smtClean="0">
                <a:solidFill>
                  <a:schemeClr val="bg1"/>
                </a:solidFill>
                <a:latin typeface="Times New Roman" pitchFamily="18" charset="0"/>
                <a:cs typeface="Times New Roman" pitchFamily="18" charset="0"/>
              </a:rPr>
              <a:t>la concertul de 8 Martie</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Gigi\Desktop\DSCN327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6273225"/>
            <a:ext cx="9144000" cy="584775"/>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Adriana Ioana Sincu – cls.a VI-a, prof. Maria Nițescu</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o-RO" sz="3200" b="0" i="0" u="none" strike="noStrike" cap="none" normalizeH="0" baseline="0" dirty="0" smtClean="0">
                <a:ln>
                  <a:noFill/>
                </a:ln>
                <a:solidFill>
                  <a:schemeClr val="tx1"/>
                </a:solidFill>
                <a:effectLst/>
                <a:latin typeface="Times New Roman" pitchFamily="18" charset="0"/>
                <a:cs typeface="Times New Roman" pitchFamily="18" charset="0"/>
              </a:rPr>
              <a:t>● </a:t>
            </a:r>
            <a:r>
              <a:rPr lang="ro-RO" sz="3200" dirty="0" smtClean="0">
                <a:latin typeface="Times New Roman" pitchFamily="18" charset="0"/>
                <a:cs typeface="Times New Roman" pitchFamily="18" charset="0"/>
              </a:rPr>
              <a:t>Şcoala  Gimnazială de Artă " Victor Karpis " este unitate şcolară cu program suplimentar de artă cu învăţământ de zi primar şi gimnazial. </a:t>
            </a:r>
          </a:p>
          <a:p>
            <a:pPr lvl="0" algn="ctr" fontAlgn="base">
              <a:spcBef>
                <a:spcPct val="0"/>
              </a:spcBef>
              <a:spcAft>
                <a:spcPct val="0"/>
              </a:spcAft>
            </a:pPr>
            <a:r>
              <a:rPr kumimoji="0" lang="ro-RO" sz="3200" b="0" i="0" u="none" strike="noStrike" cap="none" normalizeH="0" baseline="0" dirty="0" smtClean="0">
                <a:ln>
                  <a:noFill/>
                </a:ln>
                <a:solidFill>
                  <a:schemeClr val="tx1"/>
                </a:solidFill>
                <a:effectLst/>
                <a:latin typeface="Times New Roman" pitchFamily="18" charset="0"/>
                <a:cs typeface="Times New Roman" pitchFamily="18" charset="0"/>
              </a:rPr>
              <a:t>● </a:t>
            </a:r>
            <a:r>
              <a:rPr lang="ro-RO" sz="3200" dirty="0" smtClean="0">
                <a:latin typeface="Times New Roman" pitchFamily="18" charset="0"/>
                <a:cs typeface="Times New Roman" pitchFamily="18" charset="0"/>
              </a:rPr>
              <a:t>Unitatea şcolară desfășoară procesul de învățământ la Secţia Muzică Instrumentală şi la Secţia</a:t>
            </a:r>
          </a:p>
          <a:p>
            <a:pPr lvl="0" algn="ctr" fontAlgn="base">
              <a:spcBef>
                <a:spcPct val="0"/>
              </a:spcBef>
              <a:spcAft>
                <a:spcPct val="0"/>
              </a:spcAft>
            </a:pPr>
            <a:r>
              <a:rPr lang="ro-RO" sz="3200" dirty="0" smtClean="0">
                <a:latin typeface="Times New Roman" pitchFamily="18" charset="0"/>
                <a:cs typeface="Times New Roman" pitchFamily="18" charset="0"/>
              </a:rPr>
              <a:t>Arte Plastice.</a:t>
            </a:r>
          </a:p>
          <a:p>
            <a:pPr algn="ctr" fontAlgn="base">
              <a:spcBef>
                <a:spcPct val="0"/>
              </a:spcBef>
              <a:spcAft>
                <a:spcPct val="0"/>
              </a:spcAft>
            </a:pPr>
            <a:r>
              <a:rPr lang="ro-RO" sz="3200" dirty="0" smtClean="0">
                <a:latin typeface="Times New Roman" pitchFamily="18" charset="0"/>
                <a:cs typeface="Times New Roman" pitchFamily="18" charset="0"/>
              </a:rPr>
              <a:t>● Această instituţie şcolară destinată studiului muzicii şi artelor plastice, constituie un lăcaş de cultură de excepţie de unde au plecat ambasadori de frunte ai culturii giurgiuvene, care activează ca profesori în instituţii de învăţământ superior de artă sau sunt membri ai orchestrelor simfonice din ţară şi străinătate.</a:t>
            </a:r>
            <a:endParaRPr lang="en-US" sz="3200" dirty="0" smtClean="0">
              <a:latin typeface="Times New Roman" pitchFamily="18" charset="0"/>
              <a:cs typeface="Times New Roman" pitchFamily="18" charset="0"/>
            </a:endParaRPr>
          </a:p>
          <a:p>
            <a:pPr lvl="0" algn="ctr" fontAlgn="base">
              <a:spcBef>
                <a:spcPct val="0"/>
              </a:spcBef>
              <a:spcAft>
                <a:spcPct val="0"/>
              </a:spcAft>
            </a:pPr>
            <a:r>
              <a:rPr lang="ro-RO" sz="3200" dirty="0" smtClean="0">
                <a:latin typeface="Times New Roman" pitchFamily="18" charset="0"/>
                <a:cs typeface="Times New Roman" pitchFamily="18" charset="0"/>
              </a:rPr>
              <a:t> </a:t>
            </a:r>
            <a:endParaRPr kumimoji="0" lang="ro-RO"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5929329"/>
          </a:xfrm>
          <a:prstGeom prst="rect">
            <a:avLst/>
          </a:prstGeom>
          <a:noFill/>
          <a:ln w="9525">
            <a:noFill/>
            <a:miter lim="800000"/>
            <a:headEnd/>
            <a:tailEnd/>
          </a:ln>
          <a:effectLst/>
        </p:spPr>
      </p:pic>
      <p:sp>
        <p:nvSpPr>
          <p:cNvPr id="3" name="TextBox 2"/>
          <p:cNvSpPr txBox="1"/>
          <p:nvPr/>
        </p:nvSpPr>
        <p:spPr>
          <a:xfrm>
            <a:off x="285720" y="6072206"/>
            <a:ext cx="8545801" cy="584775"/>
          </a:xfrm>
          <a:prstGeom prst="rect">
            <a:avLst/>
          </a:prstGeom>
          <a:noFill/>
        </p:spPr>
        <p:txBody>
          <a:bodyPr wrap="none" rtlCol="0">
            <a:spAutoFit/>
          </a:bodyPr>
          <a:lstStyle/>
          <a:p>
            <a:pPr algn="ctr"/>
            <a:r>
              <a:rPr lang="ro-RO" sz="3200" b="1" dirty="0" smtClean="0">
                <a:latin typeface="Times New Roman" pitchFamily="18" charset="0"/>
                <a:cs typeface="Times New Roman" pitchFamily="18" charset="0"/>
              </a:rPr>
              <a:t>Rebeca Preda – cls.a V-a, prof. Cristina Tudorie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8662" y="0"/>
            <a:ext cx="7429552" cy="6072206"/>
          </a:xfrm>
        </p:spPr>
        <p:txBody>
          <a:bodyPr>
            <a:normAutofit/>
          </a:bodyPr>
          <a:lstStyle/>
          <a:p>
            <a:r>
              <a:rPr lang="ro-RO" sz="3200" b="1" dirty="0" smtClean="0">
                <a:latin typeface="Times New Roman" pitchFamily="18" charset="0"/>
                <a:cs typeface="Times New Roman" pitchFamily="18" charset="0"/>
              </a:rPr>
              <a:t>PREMIILE OBȚINUTE LA OLIMPIADĂ ȘI CONCURSURILE NAȚIONALE ÎN ANUL ȘCOLAR 2015 – 2016</a:t>
            </a:r>
            <a:r>
              <a:rPr lang="en-US" sz="3200" dirty="0" smtClean="0"/>
              <a:t/>
            </a:r>
            <a:br>
              <a:rPr lang="en-US" sz="3200" dirty="0" smtClean="0"/>
            </a:br>
            <a:endParaRPr lang="en-US" sz="3200" dirty="0">
              <a:latin typeface="Times New Roman" pitchFamily="18" charset="0"/>
              <a:cs typeface="Times New Roman" pitchFamily="18" charset="0"/>
            </a:endParaRPr>
          </a:p>
        </p:txBody>
      </p:sp>
      <p:pic>
        <p:nvPicPr>
          <p:cNvPr id="6" name="Prokofiev Romeo and Juliet - Montagues and Capulets, Dance Of The Knights.wav">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0"/>
          </a:xfrm>
        </p:spPr>
        <p:txBody>
          <a:bodyPr>
            <a:noAutofit/>
          </a:bodyPr>
          <a:lstStyle/>
          <a:p>
            <a:r>
              <a:rPr lang="ro-RO" sz="3200" dirty="0" smtClean="0"/>
              <a:t/>
            </a:r>
            <a:br>
              <a:rPr lang="ro-RO" sz="3200" dirty="0" smtClean="0"/>
            </a:br>
            <a:r>
              <a:rPr lang="ro-RO" sz="3200" dirty="0" smtClean="0"/>
              <a:t/>
            </a:r>
            <a:br>
              <a:rPr lang="ro-RO" sz="3200" dirty="0" smtClean="0"/>
            </a:br>
            <a:r>
              <a:rPr lang="ro-RO" sz="3200" dirty="0" smtClean="0">
                <a:latin typeface="Times New Roman" pitchFamily="18" charset="0"/>
                <a:cs typeface="Times New Roman" pitchFamily="18" charset="0"/>
              </a:rPr>
              <a:t>OLIMPIADA NAȚIONALĂ DE INTERPRETARE INSTRUMENTALĂ, ETAPA NAȚIONALĂ, BUCUREȘTI – Aprilie 2016</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Gurban Ovidiu, clasa a V-a clarinet, prof. BicăDragoș, Mențiune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 </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OLIMPIADA NAȚIONALĂ DE INTERPRETARE INSTRUMENTALĂ, ETAPA REGIONALĂ, BUZĂU – Martie 2016</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GurbanOvidiu, clasa a V-a clarinet, prof. BicăDragoș,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Popa Maria, clasa a VI-a oboi, prof. Iliescu Mariana, Premiul II</a:t>
            </a:r>
            <a:r>
              <a:rPr lang="en-US" sz="3200" dirty="0" smtClean="0"/>
              <a:t/>
            </a:r>
            <a:br>
              <a:rPr lang="en-US" sz="3200" dirty="0" smtClean="0"/>
            </a:br>
            <a:r>
              <a:rPr lang="ro-RO" sz="3200" dirty="0" smtClean="0">
                <a:latin typeface="Times New Roman" pitchFamily="18" charset="0"/>
                <a:cs typeface="Times New Roman" pitchFamily="18" charset="0"/>
              </a:rPr>
              <a:t/>
            </a:r>
            <a:br>
              <a:rPr lang="ro-RO" sz="3200" dirty="0" smtClean="0">
                <a:latin typeface="Times New Roman" pitchFamily="18" charset="0"/>
                <a:cs typeface="Times New Roman" pitchFamily="18" charset="0"/>
              </a:rPr>
            </a:br>
            <a:endParaRPr lang="ro-RO" sz="32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lvl="0"/>
            <a:r>
              <a:rPr lang="ro-RO" sz="3200" dirty="0" smtClean="0">
                <a:latin typeface="Times New Roman" pitchFamily="18" charset="0"/>
                <a:cs typeface="Times New Roman" pitchFamily="18" charset="0"/>
              </a:rPr>
              <a:t>Crina Aldea, clasa a V-a flaut, prof. MosorMarioara, Premiul II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Constantin Ramona, clasa a VII-a flaut, prof. MosorMarioara, Premiul III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Renea Antonia, clasa a V-a flaut, prof. MosorMarioara, Mențiune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Vișan Cristina Ioana, clasa a IV-a pian, prof. dr. Nițescu Gheorghe, Mențiune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Sincu Adriana Ioana, clasa a VI-a vioară, prof. Nițescu Maria,  Mențiune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Alexandru Cristina Daniela, clasa a IV-a vioară, prof. Nițescu Maria,  Mențiune</a:t>
            </a:r>
            <a:endParaRPr lang="ro-RO" sz="3200"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ro-RO" sz="3200" dirty="0" smtClean="0">
                <a:hlinkClick r:id="rId2" tooltip="Permanent Link to Concursul Naţional de Interpretare "/>
              </a:rPr>
              <a:t/>
            </a:r>
            <a:br>
              <a:rPr lang="ro-RO" sz="3200" dirty="0" smtClean="0">
                <a:hlinkClick r:id="rId2" tooltip="Permanent Link to Concursul Naţional de Interpretare "/>
              </a:rPr>
            </a:br>
            <a:r>
              <a:rPr lang="ro-RO" sz="3200" dirty="0" smtClean="0">
                <a:hlinkClick r:id="rId2" tooltip="Permanent Link to Concursul Naţional de Interpretare "/>
              </a:rPr>
              <a:t/>
            </a:r>
            <a:br>
              <a:rPr lang="ro-RO" sz="3200" dirty="0" smtClean="0">
                <a:hlinkClick r:id="rId2" tooltip="Permanent Link to Concursul Naţional de Interpretare "/>
              </a:rPr>
            </a:br>
            <a:r>
              <a:rPr lang="ro-RO" sz="3600" dirty="0" smtClean="0">
                <a:latin typeface="Times New Roman" pitchFamily="18" charset="0"/>
                <a:cs typeface="Times New Roman" pitchFamily="18" charset="0"/>
              </a:rPr>
              <a:t>CONCURSUL NAȚIONAL DE INTERPRETARE </a:t>
            </a:r>
            <a:r>
              <a:rPr lang="en-US" sz="3600" dirty="0" smtClean="0">
                <a:latin typeface="Times New Roman" pitchFamily="18" charset="0"/>
                <a:cs typeface="Times New Roman" pitchFamily="18" charset="0"/>
              </a:rPr>
              <a:t>SCOALA GIMNAZIALĂ DE ARTE NR. 4, BUCUREȘTI – Mai 2016</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BărbăscuMariela, clasa a IV-a pian, prof. Cioacă Daniela, Premiul II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CONCURSUL </a:t>
            </a:r>
            <a:r>
              <a:rPr lang="ro-RO" sz="3600" i="1" dirty="0" smtClean="0">
                <a:latin typeface="Times New Roman" pitchFamily="18" charset="0"/>
                <a:cs typeface="Times New Roman" pitchFamily="18" charset="0"/>
              </a:rPr>
              <a:t>TINERE TALENTE</a:t>
            </a:r>
            <a:r>
              <a:rPr lang="ro-RO" sz="3600" dirty="0" smtClean="0">
                <a:latin typeface="Times New Roman" pitchFamily="18" charset="0"/>
                <a:cs typeface="Times New Roman" pitchFamily="18" charset="0"/>
              </a:rPr>
              <a:t>, BUCUREȘTI - </a:t>
            </a:r>
            <a:r>
              <a:rPr lang="en-US" sz="3600" dirty="0" smtClean="0">
                <a:latin typeface="Times New Roman" pitchFamily="18" charset="0"/>
                <a:cs typeface="Times New Roman" pitchFamily="18" charset="0"/>
              </a:rPr>
              <a:t>– Mai 2016</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Renea Antonia, clasa a V-a flaut, prof. Mosor Marioara, Premiu de Excelență</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Popa Maria, clasa a VI-a oboi, prof. Iliescu Mariana, Premiul 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Plăcintă Elisa, clasa I, prof. Tudorie Cristina, Premiul I</a:t>
            </a:r>
            <a:r>
              <a:rPr lang="en-US" sz="3200" dirty="0" smtClean="0"/>
              <a:t/>
            </a:r>
            <a:br>
              <a:rPr lang="en-US" sz="3200" dirty="0" smtClean="0"/>
            </a:br>
            <a:r>
              <a:rPr lang="en-US" dirty="0" smtClean="0"/>
              <a:t/>
            </a:r>
            <a:br>
              <a:rPr lang="en-US" dirty="0" smtClean="0"/>
            </a:br>
            <a:endParaRPr lang="en-US" dirty="0"/>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lvl="0"/>
            <a:r>
              <a:rPr lang="ro-RO" sz="3200" dirty="0" smtClean="0">
                <a:latin typeface="Times New Roman" pitchFamily="18" charset="0"/>
                <a:cs typeface="Times New Roman" pitchFamily="18" charset="0"/>
              </a:rPr>
              <a:t>Plăcintă Elisa, clasa I și Mocanu Beatrice, clasa a II-a, prof. Tudorie Cristina, ansamblu 4 mâini, Premiul 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Crina Aldea, clasa a V-a flaut, prof. Mosor Marioara,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Constantin Ramona, clasa a VII-a flaut, prof. Mosor Marioara, Premiul 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Găină Camelia, clasa I, prof. Ivan Veronica, Premiul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Stoica Andreea, clasa I, prof. Tudorie Cristina, Premiul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Mocanu Beatrice, clasa a II-a, prof. Tudorie Cristina, Premiul III</a:t>
            </a:r>
            <a:endParaRPr lang="en-US" sz="32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lvl="0"/>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BărbăscuMariela, clasa a IV-a, prof. Cioacă Daniela, Premiul III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Asandei Teodor, clasa a IV-a, prof. Ivan Veronica, Premiul III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Preda Rebeca, clasa a V-a, prof. Tudorie Cristina, Premiul III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Pitulice Maria, clasa a V-a, prof. Cioacă Daniela, Premiul III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Costea Karina, clasa a VIII-a, prof. Tudorie Cristina, Mențiune</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Boeru Andra, clasa a III, prof. Dumitrescu Mariana, Mențiune</a:t>
            </a:r>
            <a:r>
              <a:rPr lang="en-US" sz="3200" dirty="0" smtClean="0"/>
              <a:t/>
            </a:r>
            <a:br>
              <a:rPr lang="en-US" sz="3200" dirty="0" smtClean="0"/>
            </a:br>
            <a:endParaRPr lang="ro-RO" sz="32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ro-RO" sz="3200" dirty="0" smtClean="0">
                <a:latin typeface="Times New Roman" pitchFamily="18" charset="0"/>
                <a:cs typeface="Times New Roman" pitchFamily="18" charset="0"/>
              </a:rPr>
              <a:t>CONCURSUL </a:t>
            </a:r>
            <a:r>
              <a:rPr lang="ro-RO" sz="3200" i="1" dirty="0" smtClean="0">
                <a:latin typeface="Times New Roman" pitchFamily="18" charset="0"/>
                <a:cs typeface="Times New Roman" pitchFamily="18" charset="0"/>
              </a:rPr>
              <a:t>IONEL PERLEA</a:t>
            </a:r>
            <a:r>
              <a:rPr lang="ro-RO" sz="3200" dirty="0" smtClean="0">
                <a:latin typeface="Times New Roman" pitchFamily="18" charset="0"/>
                <a:cs typeface="Times New Roman" pitchFamily="18" charset="0"/>
              </a:rPr>
              <a:t>, SLOBOZIA-IALOMIȚA- </a:t>
            </a:r>
            <a:r>
              <a:rPr lang="en-US" sz="3200" dirty="0" smtClean="0">
                <a:latin typeface="Times New Roman" pitchFamily="18" charset="0"/>
                <a:cs typeface="Times New Roman" pitchFamily="18" charset="0"/>
              </a:rPr>
              <a:t>– Mai 2016</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Plăcintă Elisa, clasa I, prof. Tudorie Cristina, Premiul 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Florea Alexandra, clasa a III-a flaut, prof. Mosor Marioara,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CrinaAldea, clasa a V-a flaut, prof. MosorMarioara, Premiul I</a:t>
            </a:r>
            <a:br>
              <a:rPr lang="ro-RO" sz="3200" dirty="0" smtClean="0">
                <a:latin typeface="Times New Roman" pitchFamily="18" charset="0"/>
                <a:cs typeface="Times New Roman" pitchFamily="18" charset="0"/>
              </a:rPr>
            </a:br>
            <a:r>
              <a:rPr lang="ro-RO" dirty="0" smtClean="0"/>
              <a:t> </a:t>
            </a:r>
            <a:r>
              <a:rPr lang="ro-RO" sz="3200" dirty="0" smtClean="0">
                <a:latin typeface="Times New Roman" pitchFamily="18" charset="0"/>
                <a:cs typeface="Times New Roman" pitchFamily="18" charset="0"/>
              </a:rPr>
              <a:t>Preda Rebeca, clasa a V-a, prof. Tudorie Cristina și Pitulice Maria, clasa a V-a, prof. Cioacă Daniela, ansamblu 4 mâini, Premiul II </a:t>
            </a:r>
            <a:r>
              <a:rPr lang="en-US" dirty="0" smtClean="0"/>
              <a:t/>
            </a:r>
            <a:br>
              <a:rPr lang="en-US" dirty="0" smtClean="0"/>
            </a:br>
            <a:endParaRPr lang="ro-RO" dirty="0"/>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r>
              <a:rPr lang="ro-RO" sz="3200" dirty="0" smtClean="0">
                <a:latin typeface="Times New Roman" pitchFamily="18" charset="0"/>
                <a:cs typeface="Times New Roman" pitchFamily="18" charset="0"/>
              </a:rPr>
              <a:t>CONCURSUL NAȚIONAL DE MUZICĂ  </a:t>
            </a:r>
            <a:r>
              <a:rPr lang="ro-RO" sz="3200" i="1" dirty="0" smtClean="0">
                <a:latin typeface="Times New Roman" pitchFamily="18" charset="0"/>
                <a:cs typeface="Times New Roman" pitchFamily="18" charset="0"/>
              </a:rPr>
              <a:t>IOSIF SAVA</a:t>
            </a:r>
            <a:r>
              <a:rPr lang="ro-RO" sz="3200" dirty="0" smtClean="0">
                <a:latin typeface="Times New Roman" pitchFamily="18" charset="0"/>
                <a:cs typeface="Times New Roman" pitchFamily="18" charset="0"/>
              </a:rPr>
              <a:t> , BUCUREȘTI- Iunie 2016</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Popa Maria, clasa a VI-a oboi, prof. Iliescu Mariana,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Florea Alexandra, clasa a III-a flaut, prof. Mosor Marioara,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Crina Aldea, clasa a V-a flaut, prof. MosorMarioara, Premiul II</a:t>
            </a:r>
            <a:br>
              <a:rPr lang="ro-RO" sz="3200" dirty="0" smtClean="0">
                <a:latin typeface="Times New Roman" pitchFamily="18" charset="0"/>
                <a:cs typeface="Times New Roman" pitchFamily="18" charset="0"/>
              </a:rPr>
            </a:br>
            <a:r>
              <a:rPr lang="en-US" dirty="0" smtClean="0"/>
              <a:t/>
            </a:r>
            <a:br>
              <a:rPr lang="en-US" dirty="0" smtClean="0"/>
            </a:br>
            <a:endParaRPr lang="en-US" dirty="0"/>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pPr lvl="0"/>
            <a:r>
              <a:rPr lang="en-US" dirty="0" smtClean="0"/>
              <a:t/>
            </a:r>
            <a:br>
              <a:rPr lang="en-US" dirty="0" smtClean="0"/>
            </a:br>
            <a:r>
              <a:rPr lang="ro-RO" sz="3600" dirty="0" smtClean="0">
                <a:latin typeface="Times New Roman" pitchFamily="18" charset="0"/>
                <a:cs typeface="Times New Roman" pitchFamily="18" charset="0"/>
              </a:rPr>
              <a:t>Plăcintă Elisa, clasa I, prof. Tudorie Cristina, Premiul III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Șchiopu Alexandru, clasa a III-a pian, prof. dr. Nițescu Gheorghe, Mențiune</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Preda Rebeca, clasa a V-a pian, prof. Tudorie Cristina, Mențiune</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Găină Camelia, clasa I pian, prof. Ivan Veronica, Mențiune</a:t>
            </a:r>
            <a:r>
              <a:rPr lang="en-US" dirty="0" smtClean="0"/>
              <a:t/>
            </a:r>
            <a:br>
              <a:rPr lang="en-US" dirty="0" smtClean="0"/>
            </a:b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r>
              <a:rPr lang="ro-RO" sz="3200" dirty="0" smtClean="0">
                <a:latin typeface="Times New Roman" pitchFamily="18" charset="0"/>
                <a:cs typeface="Times New Roman" pitchFamily="18" charset="0"/>
              </a:rPr>
              <a:t>● Spaţiile pentru învăţământ destinate școlari</a:t>
            </a:r>
            <a:r>
              <a:rPr lang="en-US" sz="3200" dirty="0" smtClean="0">
                <a:latin typeface="Times New Roman" pitchFamily="18" charset="0"/>
                <a:cs typeface="Times New Roman" pitchFamily="18" charset="0"/>
              </a:rPr>
              <a:t>z</a:t>
            </a:r>
            <a:r>
              <a:rPr lang="ro-RO" sz="3200" dirty="0" smtClean="0">
                <a:latin typeface="Times New Roman" pitchFamily="18" charset="0"/>
                <a:cs typeface="Times New Roman" pitchFamily="18" charset="0"/>
              </a:rPr>
              <a:t>ării celor</a:t>
            </a:r>
            <a:r>
              <a:rPr lang="en-US" sz="3200" dirty="0" smtClean="0">
                <a:latin typeface="Times New Roman" pitchFamily="18" charset="0"/>
                <a:cs typeface="Times New Roman" pitchFamily="18" charset="0"/>
              </a:rPr>
              <a:t> </a:t>
            </a:r>
            <a:r>
              <a:rPr lang="ro-RO" sz="3200" dirty="0" smtClean="0">
                <a:latin typeface="Times New Roman" pitchFamily="18" charset="0"/>
                <a:cs typeface="Times New Roman" pitchFamily="18" charset="0"/>
              </a:rPr>
              <a:t>200 de elevi, din care 160 de elevi la Secţia Muzică Instrumentală şi 40 de elevi la Secţia Arte Plastice, sunt organizate în 18 săli de studiu, precum şi o sală de concert, săli care însumează o suprafaţă de 500 m2. (Săli  de teorie, pian, flaut, oboi, clarinet, vioară, artă plastică şi modelaj).</a:t>
            </a:r>
            <a:endParaRPr lang="en-US" sz="32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ro-RO" sz="3600" dirty="0" smtClean="0"/>
              <a:t/>
            </a:r>
            <a:br>
              <a:rPr lang="ro-RO" sz="3600" dirty="0" smtClean="0"/>
            </a:br>
            <a:r>
              <a:rPr lang="ro-RO" sz="3600" dirty="0" smtClean="0">
                <a:latin typeface="Times New Roman" pitchFamily="18" charset="0"/>
                <a:cs typeface="Times New Roman" pitchFamily="18" charset="0"/>
              </a:rPr>
              <a:t>CONCURSUL NAȚIONAL DE INTERPRETARE INSTRUMENTALĂ  </a:t>
            </a:r>
            <a:r>
              <a:rPr lang="ro-RO" sz="3600" i="1" dirty="0" smtClean="0">
                <a:latin typeface="Times New Roman" pitchFamily="18" charset="0"/>
                <a:cs typeface="Times New Roman" pitchFamily="18" charset="0"/>
              </a:rPr>
              <a:t>MARELE PREMIU </a:t>
            </a:r>
            <a:r>
              <a:rPr lang="ro-RO" sz="3600" dirty="0" smtClean="0">
                <a:latin typeface="Times New Roman" pitchFamily="18" charset="0"/>
                <a:cs typeface="Times New Roman" pitchFamily="18" charset="0"/>
              </a:rPr>
              <a:t> BUCUREȘTI- Iunie 2016</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Găină Camelia, clasa I pian, prof. Ivan Veronica, Premiul 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Mocanu Beatrice, clasa a II-a pian, prof. Tudorie Cristina, Premiul 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Plăcintă Elisa, clasa I și Mocanu Beatrice, clasa a II-a, prof. Tudorie Cristina, ansamblu 4 mâini, Premiul 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Crina Aldea, clasa a V-a flaut, prof. Mosor Marioara, Premiul I</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Florea Alexandra, clasa a III-a flaut, prof. MosorMarioara, Premiul I</a:t>
            </a:r>
            <a:r>
              <a:rPr lang="en-US" dirty="0" smtClean="0"/>
              <a:t/>
            </a:r>
            <a:br>
              <a:rPr lang="en-US" dirty="0" smtClean="0"/>
            </a:br>
            <a:endParaRPr lang="en-US" dirty="0"/>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lvl="0"/>
            <a:r>
              <a:rPr lang="ro-RO" sz="3200" dirty="0" smtClean="0">
                <a:latin typeface="Times New Roman" pitchFamily="18" charset="0"/>
                <a:cs typeface="Times New Roman" pitchFamily="18" charset="0"/>
              </a:rPr>
              <a:t>Plăcintă Elisa, clasa I pian, prof. Tudorie Cristina, Premiul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Preda Rebeca, clasa a V-a pian, prof. Tudorie Cristina, Premiul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Renea Antonia, clasa a V-a flaut, prof. MosorMarioara, Premiul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Șchiopu Alexandru, clasa a III-a pian, prof. Nițescu Gheorghe, Premiul III</a:t>
            </a:r>
            <a:r>
              <a:rPr lang="en-US" sz="3200" dirty="0" smtClean="0"/>
              <a:t/>
            </a:r>
            <a:br>
              <a:rPr lang="en-US" sz="3200" dirty="0" smtClean="0"/>
            </a:br>
            <a:endParaRPr lang="en-US" dirty="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lvl="0"/>
            <a:r>
              <a:rPr lang="ro-RO" dirty="0" smtClean="0"/>
              <a:t/>
            </a:r>
            <a:br>
              <a:rPr lang="ro-RO" dirty="0" smtClean="0"/>
            </a:br>
            <a:r>
              <a:rPr lang="ro-RO" sz="3600" dirty="0" smtClean="0">
                <a:latin typeface="Times New Roman" pitchFamily="18" charset="0"/>
                <a:cs typeface="Times New Roman" pitchFamily="18" charset="0"/>
              </a:rPr>
              <a:t>Alexandru Cristina Daniela, clasa a IV-a, prof. Nițescu Maria,  Premiul  III</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Pitulice Maria, clasa a V-a pian, prof. Cioacă Daniela, Mențiune</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Ghimpețeanu Alexia, clasa a II-a pian, prof. Ivan Veronica, Mențiune</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Burcea Evelina, clasa a V-a pian, prof. Ivan Veronica, Mențiune</a:t>
            </a:r>
            <a:r>
              <a:rPr lang="en-US" dirty="0" smtClean="0"/>
              <a:t/>
            </a:r>
            <a:br>
              <a:rPr lang="en-US" dirty="0" smtClean="0"/>
            </a:br>
            <a:r>
              <a:rPr lang="en-US" dirty="0" smtClean="0"/>
              <a:t> </a:t>
            </a:r>
            <a:br>
              <a:rPr lang="en-US" dirty="0" smtClean="0"/>
            </a:br>
            <a:endParaRPr lang="en-US" dirty="0"/>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en-US" sz="3600" b="1" dirty="0" smtClean="0">
                <a:latin typeface="Times New Roman" pitchFamily="18" charset="0"/>
                <a:cs typeface="Times New Roman" pitchFamily="18" charset="0"/>
              </a:rPr>
              <a:t>B.   SECŢIA ARTE PLASTICE– </a:t>
            </a:r>
            <a:r>
              <a:rPr lang="ro-RO" sz="3600" b="1" dirty="0" smtClean="0">
                <a:latin typeface="Times New Roman" pitchFamily="18" charset="0"/>
                <a:cs typeface="Times New Roman" pitchFamily="18" charset="0"/>
              </a:rPr>
              <a:t>prof. Cioclu Elena</a:t>
            </a:r>
            <a:r>
              <a:rPr lang="ro-RO"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br>
              <a:rPr lang="en-US"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Concursul  </a:t>
            </a:r>
            <a:r>
              <a:rPr lang="ro-RO" sz="3600" i="1" dirty="0" smtClean="0">
                <a:latin typeface="Times New Roman" pitchFamily="18" charset="0"/>
                <a:cs typeface="Times New Roman" pitchFamily="18" charset="0"/>
              </a:rPr>
              <a:t>Dunarea Sursa de Inspiratie </a:t>
            </a:r>
            <a:r>
              <a:rPr lang="ro-RO" sz="3600" dirty="0" smtClean="0">
                <a:latin typeface="Times New Roman" pitchFamily="18" charset="0"/>
                <a:cs typeface="Times New Roman" pitchFamily="18" charset="0"/>
              </a:rPr>
              <a:t>– Ziua Dunarii  -23 iunie 2016</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Orzan Mara,  Cls. a VI-a – Premiul I</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Hromiade Bianca, Cls. a VI-a – Premiul I</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Bujan Beatrice, Cls. a VI-a – Premiul II</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Gogoneata Alexandra, Cls. a VII-a – Premiul II</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ro-RO" sz="3200" dirty="0" smtClean="0">
                <a:latin typeface="Times New Roman" pitchFamily="18" charset="0"/>
                <a:cs typeface="Times New Roman" pitchFamily="18" charset="0"/>
              </a:rPr>
              <a:t>Concursul International de ArteVizuale – Sighetul  Marmatiei -  aprilie 2016</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Craiciu Ana Maria, Cls. a V-a – Premiul 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Gudina Denisa, Cls. a VI-a – Premiul II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Pencea Amalia Raluca , Cls. a VIII-a – Premiul III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 </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Concursul International de Arte Plastice pentru Copii si Tineret – Baia Mare -  iunie 2016</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 Freilich Iuliana Cls. a VI-a – Premiul III</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Pencea Amalia Raluca,Cls. a VIII-a – Premiul II</a:t>
            </a:r>
            <a:endParaRPr lang="ro-RO" sz="3200" dirty="0">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OCUMENTE GIGI\DOCUMENTE SCOALA\FOTO VIDEO SCOALA\DESCHIDEREA ANULUI SCOLAR 2014 2015\DSCN2603.JPG"/>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0" y="6215082"/>
            <a:ext cx="9144000" cy="584775"/>
          </a:xfrm>
          <a:prstGeom prst="rect">
            <a:avLst/>
          </a:prstGeom>
          <a:noFill/>
        </p:spPr>
        <p:txBody>
          <a:bodyPr wrap="square" rtlCol="0">
            <a:spAutoFit/>
          </a:bodyPr>
          <a:lstStyle/>
          <a:p>
            <a:pPr algn="ctr"/>
            <a:r>
              <a:rPr lang="ro-RO" sz="3200" dirty="0">
                <a:solidFill>
                  <a:schemeClr val="bg1"/>
                </a:solidFill>
                <a:latin typeface="Times New Roman" pitchFamily="18" charset="0"/>
                <a:cs typeface="Times New Roman" pitchFamily="18" charset="0"/>
              </a:rPr>
              <a:t>Concert la deschiderea noului an școlar </a:t>
            </a:r>
            <a:endParaRPr lang="en-US" sz="3200" dirty="0">
              <a:solidFill>
                <a:schemeClr val="bg1"/>
              </a:solidFill>
              <a:latin typeface="Times New Roman" pitchFamily="18" charset="0"/>
              <a:cs typeface="Times New Roman" pitchFamily="18" charset="0"/>
            </a:endParaRPr>
          </a:p>
        </p:txBody>
      </p:sp>
      <p:pic>
        <p:nvPicPr>
          <p:cNvPr id="6" name="Wolfgang Amadeus Mozart - Piano Concerto No. 21 - Andante.wav">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OCUMENTE GIGI\DOCUMENTE SCOALA\FOTO VIDEO SCOALA\DESCHIDEREA ANULUI SCOLAR 2014 2015\DESCHIDERE CERASELA\DSC_1612.JPG"/>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6286520"/>
            <a:ext cx="9144000" cy="584775"/>
          </a:xfrm>
          <a:prstGeom prst="rect">
            <a:avLst/>
          </a:prstGeom>
          <a:noFill/>
        </p:spPr>
        <p:txBody>
          <a:bodyPr wrap="square" rtlCol="0">
            <a:spAutoFit/>
          </a:bodyPr>
          <a:lstStyle/>
          <a:p>
            <a:r>
              <a:rPr lang="ro-RO" sz="3200" dirty="0">
                <a:solidFill>
                  <a:schemeClr val="bg1"/>
                </a:solidFill>
                <a:latin typeface="Times New Roman" pitchFamily="18" charset="0"/>
                <a:cs typeface="Times New Roman" pitchFamily="18" charset="0"/>
              </a:rPr>
              <a:t>Ansamblul instrumental condus de prof. Maria Nițescu </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88340"/>
            <a:ext cx="9144000" cy="1569660"/>
          </a:xfrm>
          <a:prstGeom prst="rect">
            <a:avLst/>
          </a:prstGeom>
        </p:spPr>
        <p:txBody>
          <a:bodyPr wrap="square">
            <a:spAutoFit/>
          </a:bodyPr>
          <a:lstStyle/>
          <a:p>
            <a:pPr algn="ctr"/>
            <a:r>
              <a:rPr lang="ro-RO" sz="3200" dirty="0">
                <a:latin typeface="Times New Roman" pitchFamily="18" charset="0"/>
                <a:cs typeface="Times New Roman" pitchFamily="18" charset="0"/>
              </a:rPr>
              <a:t>Concert cu prilejul Zilei Naționale. </a:t>
            </a:r>
            <a:endParaRPr lang="ro-RO" sz="3200" dirty="0" smtClean="0">
              <a:latin typeface="Times New Roman" pitchFamily="18" charset="0"/>
              <a:cs typeface="Times New Roman" pitchFamily="18" charset="0"/>
            </a:endParaRPr>
          </a:p>
          <a:p>
            <a:pPr algn="ctr"/>
            <a:r>
              <a:rPr lang="ro-RO" sz="3200" dirty="0" smtClean="0">
                <a:latin typeface="Times New Roman" pitchFamily="18" charset="0"/>
                <a:cs typeface="Times New Roman" pitchFamily="18" charset="0"/>
              </a:rPr>
              <a:t>Eleva Cristina Vișan </a:t>
            </a:r>
            <a:r>
              <a:rPr lang="ro-RO" sz="3200" dirty="0">
                <a:latin typeface="Times New Roman" pitchFamily="18" charset="0"/>
                <a:cs typeface="Times New Roman" pitchFamily="18" charset="0"/>
              </a:rPr>
              <a:t>clasa a III-a clasa prof. </a:t>
            </a:r>
            <a:r>
              <a:rPr lang="ro-RO" sz="3200" dirty="0" smtClean="0">
                <a:latin typeface="Times New Roman" pitchFamily="18" charset="0"/>
                <a:cs typeface="Times New Roman" pitchFamily="18" charset="0"/>
              </a:rPr>
              <a:t>dr. Gheorghe Nițescu </a:t>
            </a:r>
            <a:endParaRPr lang="en-US" sz="3200" dirty="0">
              <a:latin typeface="Times New Roman" pitchFamily="18" charset="0"/>
              <a:cs typeface="Times New Roman" pitchFamily="18" charset="0"/>
            </a:endParaRPr>
          </a:p>
        </p:txBody>
      </p:sp>
      <p:pic>
        <p:nvPicPr>
          <p:cNvPr id="6" name="Picture 5" descr="C:\Users\Gigi\Desktop\Prezentare PP\ZIUA NATIONALA 2015\2015-11-27 Poze Ziua Nationala scoala de muzica\Poze Ziua Nationala scoala de muzica 002.JPG"/>
          <p:cNvPicPr/>
          <p:nvPr/>
        </p:nvPicPr>
        <p:blipFill>
          <a:blip r:embed="rId2" cstate="print"/>
          <a:srcRect l="22205"/>
          <a:stretch>
            <a:fillRect/>
          </a:stretch>
        </p:blipFill>
        <p:spPr bwMode="auto">
          <a:xfrm>
            <a:off x="500034" y="0"/>
            <a:ext cx="8143932" cy="52863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57760"/>
            <a:ext cx="9144000" cy="2062103"/>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Corul elevilor de la clasele de teorie și solfegiu, pregătit de prof. Ion Stan, pe scena ateneului giurgiuvean. Soliste Andra Olaru clasa a IV-a și Chiper Alice clasa III</a:t>
            </a:r>
            <a:endParaRPr lang="en-US" sz="3200" dirty="0">
              <a:solidFill>
                <a:schemeClr val="bg1"/>
              </a:solidFill>
              <a:latin typeface="Times New Roman" pitchFamily="18" charset="0"/>
              <a:cs typeface="Times New Roman" pitchFamily="18" charset="0"/>
            </a:endParaRPr>
          </a:p>
        </p:txBody>
      </p:sp>
      <p:sp>
        <p:nvSpPr>
          <p:cNvPr id="7" name="TextBox 6"/>
          <p:cNvSpPr txBox="1"/>
          <p:nvPr/>
        </p:nvSpPr>
        <p:spPr>
          <a:xfrm>
            <a:off x="0" y="4795897"/>
            <a:ext cx="9144000" cy="2062103"/>
          </a:xfrm>
          <a:prstGeom prst="rect">
            <a:avLst/>
          </a:prstGeom>
          <a:noFill/>
        </p:spPr>
        <p:txBody>
          <a:bodyPr wrap="square" rtlCol="0">
            <a:spAutoFit/>
          </a:bodyPr>
          <a:lstStyle/>
          <a:p>
            <a:pPr algn="ctr"/>
            <a:r>
              <a:rPr lang="ro-RO" sz="3200" dirty="0" smtClean="0">
                <a:latin typeface="Times New Roman" pitchFamily="18" charset="0"/>
                <a:cs typeface="Times New Roman" pitchFamily="18" charset="0"/>
              </a:rPr>
              <a:t>Corul elevilor de la clasele de teorie și solfegiu, pregătit de prof. Ion Stan, pe scena</a:t>
            </a:r>
            <a:r>
              <a:rPr lang="ro-RO" sz="3200" i="1" dirty="0" smtClean="0">
                <a:latin typeface="Times New Roman" pitchFamily="18" charset="0"/>
                <a:cs typeface="Times New Roman" pitchFamily="18" charset="0"/>
              </a:rPr>
              <a:t> Ateneului Nicolae Bălănescu </a:t>
            </a:r>
            <a:r>
              <a:rPr lang="ro-RO" sz="3200" dirty="0" smtClean="0">
                <a:latin typeface="Times New Roman" pitchFamily="18" charset="0"/>
                <a:cs typeface="Times New Roman" pitchFamily="18" charset="0"/>
              </a:rPr>
              <a:t>în cadrul Festivalului </a:t>
            </a:r>
            <a:r>
              <a:rPr lang="ro-RO" sz="3200" i="1" dirty="0" smtClean="0">
                <a:latin typeface="Times New Roman" pitchFamily="18" charset="0"/>
                <a:cs typeface="Times New Roman" pitchFamily="18" charset="0"/>
              </a:rPr>
              <a:t>Primăvara Culturală Giurgiuveană.</a:t>
            </a:r>
            <a:endParaRPr lang="en-US" sz="3200" i="1" dirty="0">
              <a:latin typeface="Times New Roman" pitchFamily="18" charset="0"/>
              <a:cs typeface="Times New Roman" pitchFamily="18" charset="0"/>
            </a:endParaRPr>
          </a:p>
        </p:txBody>
      </p:sp>
      <p:pic>
        <p:nvPicPr>
          <p:cNvPr id="32769" name="Picture 1" descr="C:\Users\Gigi\Desktop\DSCN3319.JPG"/>
          <p:cNvPicPr>
            <a:picLocks noChangeAspect="1" noChangeArrowheads="1"/>
          </p:cNvPicPr>
          <p:nvPr/>
        </p:nvPicPr>
        <p:blipFill>
          <a:blip r:embed="rId3" cstate="print"/>
          <a:srcRect/>
          <a:stretch>
            <a:fillRect/>
          </a:stretch>
        </p:blipFill>
        <p:spPr bwMode="auto">
          <a:xfrm>
            <a:off x="357158" y="0"/>
            <a:ext cx="8501122" cy="4714884"/>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igi\Desktop\DSCN3359.JPG"/>
          <p:cNvPicPr/>
          <p:nvPr/>
        </p:nvPicPr>
        <p:blipFill>
          <a:blip r:embed="rId2"/>
          <a:srcRect/>
          <a:stretch>
            <a:fillRect/>
          </a:stretch>
        </p:blipFill>
        <p:spPr bwMode="auto">
          <a:xfrm>
            <a:off x="0" y="0"/>
            <a:ext cx="4500562" cy="6858000"/>
          </a:xfrm>
          <a:prstGeom prst="rect">
            <a:avLst/>
          </a:prstGeom>
          <a:noFill/>
          <a:ln w="9525">
            <a:noFill/>
            <a:miter lim="800000"/>
            <a:headEnd/>
            <a:tailEnd/>
          </a:ln>
        </p:spPr>
      </p:pic>
      <p:sp>
        <p:nvSpPr>
          <p:cNvPr id="6" name="TextBox 5"/>
          <p:cNvSpPr txBox="1"/>
          <p:nvPr/>
        </p:nvSpPr>
        <p:spPr>
          <a:xfrm>
            <a:off x="4500561" y="1214422"/>
            <a:ext cx="4643439" cy="3323987"/>
          </a:xfrm>
          <a:prstGeom prst="rect">
            <a:avLst/>
          </a:prstGeom>
          <a:noFill/>
        </p:spPr>
        <p:txBody>
          <a:bodyPr wrap="square" rtlCol="0">
            <a:spAutoFit/>
          </a:bodyPr>
          <a:lstStyle/>
          <a:p>
            <a:endParaRPr lang="ro-RO" dirty="0" smtClean="0"/>
          </a:p>
          <a:p>
            <a:pPr algn="ctr"/>
            <a:r>
              <a:rPr lang="en-US" sz="3200" dirty="0" smtClean="0">
                <a:latin typeface="Times New Roman" pitchFamily="18" charset="0"/>
                <a:cs typeface="Times New Roman" pitchFamily="18" charset="0"/>
              </a:rPr>
              <a:t>ŞCOALA</a:t>
            </a:r>
            <a:r>
              <a:rPr lang="ro-RO"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ALTFEL</a:t>
            </a:r>
            <a:endParaRPr lang="ro-RO" sz="3200" i="1" dirty="0" smtClean="0">
              <a:latin typeface="Times New Roman" pitchFamily="18" charset="0"/>
              <a:cs typeface="Times New Roman" pitchFamily="18" charset="0"/>
            </a:endParaRPr>
          </a:p>
          <a:p>
            <a:pPr algn="ctr"/>
            <a:r>
              <a:rPr lang="ro-RO" sz="3200" dirty="0" smtClean="0">
                <a:latin typeface="Times New Roman" pitchFamily="18" charset="0"/>
                <a:cs typeface="Times New Roman" pitchFamily="18" charset="0"/>
              </a:rPr>
              <a:t>Școala Gimnazială de artă </a:t>
            </a:r>
            <a:r>
              <a:rPr lang="ro-RO" sz="3200" i="1" dirty="0" smtClean="0">
                <a:latin typeface="Times New Roman" pitchFamily="18" charset="0"/>
                <a:cs typeface="Times New Roman" pitchFamily="18" charset="0"/>
              </a:rPr>
              <a:t>Victor Karpis </a:t>
            </a:r>
            <a:r>
              <a:rPr lang="ro-RO" sz="3200" dirty="0" smtClean="0">
                <a:latin typeface="Times New Roman" pitchFamily="18" charset="0"/>
                <a:cs typeface="Times New Roman" pitchFamily="18" charset="0"/>
              </a:rPr>
              <a:t>și </a:t>
            </a:r>
          </a:p>
          <a:p>
            <a:pPr algn="ctr"/>
            <a:r>
              <a:rPr lang="ro-RO" sz="3200" dirty="0" smtClean="0">
                <a:latin typeface="Times New Roman" pitchFamily="18" charset="0"/>
                <a:cs typeface="Times New Roman" pitchFamily="18" charset="0"/>
              </a:rPr>
              <a:t>Palatul copiilor Giurgiu, în proiectul </a:t>
            </a:r>
          </a:p>
          <a:p>
            <a:pPr algn="ctr"/>
            <a:r>
              <a:rPr lang="ro-RO" sz="3200" i="1" dirty="0" smtClean="0">
                <a:latin typeface="Times New Roman" pitchFamily="18" charset="0"/>
                <a:cs typeface="Times New Roman" pitchFamily="18" charset="0"/>
              </a:rPr>
              <a:t>Arta care ne unește</a:t>
            </a:r>
            <a:endParaRPr lang="en-US" sz="3200" i="1" dirty="0">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a:ln w="9525">
            <a:noFill/>
            <a:miter lim="800000"/>
            <a:headEnd/>
            <a:tailEnd/>
          </a:ln>
          <a:effectLst/>
        </p:spPr>
      </p:pic>
      <p:sp>
        <p:nvSpPr>
          <p:cNvPr id="4" name="TextBox 3"/>
          <p:cNvSpPr txBox="1"/>
          <p:nvPr/>
        </p:nvSpPr>
        <p:spPr>
          <a:xfrm>
            <a:off x="357158" y="5780782"/>
            <a:ext cx="8786842" cy="1077218"/>
          </a:xfrm>
          <a:prstGeom prst="rect">
            <a:avLst/>
          </a:prstGeom>
          <a:noFill/>
        </p:spPr>
        <p:txBody>
          <a:bodyPr wrap="square" rtlCol="0">
            <a:spAutoFit/>
          </a:bodyPr>
          <a:lstStyle/>
          <a:p>
            <a:pPr algn="ctr"/>
            <a:r>
              <a:rPr lang="ro-RO" sz="3200" dirty="0" smtClean="0">
                <a:solidFill>
                  <a:schemeClr val="bg1"/>
                </a:solidFill>
                <a:latin typeface="Times New Roman" pitchFamily="18" charset="0"/>
                <a:cs typeface="Times New Roman" pitchFamily="18" charset="0"/>
              </a:rPr>
              <a:t>Benu Oana clasa a VIII-a oboi, prof. Mariana Iliescu, la Concertul  absolvenților</a:t>
            </a:r>
            <a:endParaRPr lang="en-US" sz="3200"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603</Words>
  <Application>Microsoft Office PowerPoint</Application>
  <PresentationFormat>On-screen Show (4:3)</PresentationFormat>
  <Paragraphs>57</Paragraphs>
  <Slides>34</Slides>
  <Notes>2</Notes>
  <HiddenSlides>0</HiddenSlides>
  <MMClips>4</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 Spaţiile pentru învăţământ destinate școlarizării celor 200 de elevi, din care 160 de elevi la Secţia Muzică Instrumentală şi 40 de elevi la Secţia Arte Plastice, sunt organizate în 18 săli de studiu, precum şi o sală de concert, săli care însumează o suprafaţă de 500 m2. (Săli  de teorie, pian, flaut, oboi, clarinet, vioară, artă plastică şi modelaj).</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PREMIILE OBȚINUTE LA OLIMPIADĂ ȘI CONCURSURILE NAȚIONALE ÎN ANUL ȘCOLAR 2015 – 2016 </vt:lpstr>
      <vt:lpstr>  OLIMPIADA NAȚIONALĂ DE INTERPRETARE INSTRUMENTALĂ, ETAPA NAȚIONALĂ, BUCUREȘTI – Aprilie 2016 Gurban Ovidiu, clasa a V-a clarinet, prof. BicăDragoș, Mențiune   OLIMPIADA NAȚIONALĂ DE INTERPRETARE INSTRUMENTALĂ, ETAPA REGIONALĂ, BUZĂU – Martie 2016 GurbanOvidiu, clasa a V-a clarinet, prof. BicăDragoș, Premiul I Popa Maria, clasa a VI-a oboi, prof. Iliescu Mariana, Premiul II  </vt:lpstr>
      <vt:lpstr>Crina Aldea, clasa a V-a flaut, prof. MosorMarioara, Premiul II Constantin Ramona, clasa a VII-a flaut, prof. MosorMarioara, Premiul III Renea Antonia, clasa a V-a flaut, prof. MosorMarioara, Mențiune Vișan Cristina Ioana, clasa a IV-a pian, prof. dr. Nițescu Gheorghe, Mențiune Sincu Adriana Ioana, clasa a VI-a vioară, prof. Nițescu Maria,  Mențiune Alexandru Cristina Daniela, clasa a IV-a vioară, prof. Nițescu Maria,  Mențiune</vt:lpstr>
      <vt:lpstr>  CONCURSUL NAȚIONAL DE INTERPRETARE SCOALA GIMNAZIALĂ DE ARTE NR. 4, BUCUREȘTI – Mai 2016 BărbăscuMariela, clasa a IV-a pian, prof. Cioacă Daniela, Premiul II   CONCURSUL TINERE TALENTE, BUCUREȘTI - – Mai 2016 Renea Antonia, clasa a V-a flaut, prof. Mosor Marioara, Premiu de Excelență Popa Maria, clasa a VI-a oboi, prof. Iliescu Mariana, Premiul I Plăcintă Elisa, clasa I, prof. Tudorie Cristina, Premiul I  </vt:lpstr>
      <vt:lpstr>Plăcintă Elisa, clasa I și Mocanu Beatrice, clasa a II-a, prof. Tudorie Cristina, ansamblu 4 mâini, Premiul I Crina Aldea, clasa a V-a flaut, prof. Mosor Marioara, Premiul I Constantin Ramona, clasa a VII-a flaut, prof. Mosor Marioara, Premiul I Găină Camelia, clasa I, prof. Ivan Veronica, Premiul II Stoica Andreea, clasa I, prof. Tudorie Cristina, Premiul II Mocanu Beatrice, clasa a II-a, prof. Tudorie Cristina, Premiul III</vt:lpstr>
      <vt:lpstr> BărbăscuMariela, clasa a IV-a, prof. Cioacă Daniela, Premiul III Asandei Teodor, clasa a IV-a, prof. Ivan Veronica, Premiul III Preda Rebeca, clasa a V-a, prof. Tudorie Cristina, Premiul III Pitulice Maria, clasa a V-a, prof. Cioacă Daniela, Premiul III Costea Karina, clasa a VIII-a, prof. Tudorie Cristina, Mențiune Boeru Andra, clasa a III, prof. Dumitrescu Mariana, Mențiune </vt:lpstr>
      <vt:lpstr>CONCURSUL IONEL PERLEA, SLOBOZIA-IALOMIȚA- – Mai 2016 Plăcintă Elisa, clasa I, prof. Tudorie Cristina, Premiul I Florea Alexandra, clasa a III-a flaut, prof. Mosor Marioara, Premiul I CrinaAldea, clasa a V-a flaut, prof. MosorMarioara, Premiul I  Preda Rebeca, clasa a V-a, prof. Tudorie Cristina și Pitulice Maria, clasa a V-a, prof. Cioacă Daniela, ansamblu 4 mâini, Premiul II  </vt:lpstr>
      <vt:lpstr>CONCURSUL NAȚIONAL DE MUZICĂ  IOSIF SAVA , BUCUREȘTI- Iunie 2016 Popa Maria, clasa a VI-a oboi, prof. Iliescu Mariana, Premiul I Florea Alexandra, clasa a III-a flaut, prof. Mosor Marioara, Premiul I Crina Aldea, clasa a V-a flaut, prof. MosorMarioara, Premiul II  </vt:lpstr>
      <vt:lpstr> Plăcintă Elisa, clasa I, prof. Tudorie Cristina, Premiul III Șchiopu Alexandru, clasa a III-a pian, prof. dr. Nițescu Gheorghe, Mențiune Preda Rebeca, clasa a V-a pian, prof. Tudorie Cristina, Mențiune Găină Camelia, clasa I pian, prof. Ivan Veronica, Mențiune </vt:lpstr>
      <vt:lpstr> CONCURSUL NAȚIONAL DE INTERPRETARE INSTRUMENTALĂ  MARELE PREMIU  BUCUREȘTI- Iunie 2016 Găină Camelia, clasa I pian, prof. Ivan Veronica, Premiul I Mocanu Beatrice, clasa a II-a pian, prof. Tudorie Cristina, Premiul I Plăcintă Elisa, clasa I și Mocanu Beatrice, clasa a II-a, prof. Tudorie Cristina, ansamblu 4 mâini, Premiul I Crina Aldea, clasa a V-a flaut, prof. Mosor Marioara, Premiul I Florea Alexandra, clasa a III-a flaut, prof. MosorMarioara, Premiul I </vt:lpstr>
      <vt:lpstr>Plăcintă Elisa, clasa I pian, prof. Tudorie Cristina, Premiul II Preda Rebeca, clasa a V-a pian, prof. Tudorie Cristina, Premiul II Renea Antonia, clasa a V-a flaut, prof. MosorMarioara, Premiul II Șchiopu Alexandru, clasa a III-a pian, prof. Nițescu Gheorghe, Premiul III </vt:lpstr>
      <vt:lpstr> Alexandru Cristina Daniela, clasa a IV-a, prof. Nițescu Maria,  Premiul  III Pitulice Maria, clasa a V-a pian, prof. Cioacă Daniela, Mențiune Ghimpețeanu Alexia, clasa a II-a pian, prof. Ivan Veronica, Mențiune Burcea Evelina, clasa a V-a pian, prof. Ivan Veronica, Mențiune   </vt:lpstr>
      <vt:lpstr>B.   SECŢIA ARTE PLASTICE– prof. Cioclu Elena :   Concursul  Dunarea Sursa de Inspiratie – Ziua Dunarii  -23 iunie 2016 Orzan Mara,  Cls. a VI-a – Premiul I Hromiade Bianca, Cls. a VI-a – Premiul I Bujan Beatrice, Cls. a VI-a – Premiul II Gogoneata Alexandra, Cls. a VII-a – Premiul II </vt:lpstr>
      <vt:lpstr>Concursul International de ArteVizuale – Sighetul  Marmatiei -  aprilie 2016 Craiciu Ana Maria, Cls. a V-a – Premiul I Gudina Denisa, Cls. a VI-a – Premiul II Pencea Amalia Raluca , Cls. a VIII-a – Premiul III   Concursul International de Arte Plastice pentru Copii si Tineret – Baia Mare -  iunie 2016  Freilich Iuliana Cls. a VI-a – Premiul III Pencea Amalia Raluca,Cls. a VIII-a – Premiul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Gigi</dc:creator>
  <cp:lastModifiedBy>Scoala de muzica</cp:lastModifiedBy>
  <cp:revision>125</cp:revision>
  <dcterms:created xsi:type="dcterms:W3CDTF">2015-12-14T20:18:13Z</dcterms:created>
  <dcterms:modified xsi:type="dcterms:W3CDTF">2017-05-02T11:34:52Z</dcterms:modified>
</cp:coreProperties>
</file>